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94" r:id="rId4"/>
  </p:sldMasterIdLst>
  <p:notesMasterIdLst>
    <p:notesMasterId r:id="rId18"/>
  </p:notesMasterIdLst>
  <p:handoutMasterIdLst>
    <p:handoutMasterId r:id="rId19"/>
  </p:handoutMasterIdLst>
  <p:sldIdLst>
    <p:sldId id="340" r:id="rId5"/>
    <p:sldId id="342" r:id="rId6"/>
    <p:sldId id="341" r:id="rId7"/>
    <p:sldId id="343" r:id="rId8"/>
    <p:sldId id="344" r:id="rId9"/>
    <p:sldId id="347" r:id="rId10"/>
    <p:sldId id="350" r:id="rId11"/>
    <p:sldId id="360" r:id="rId12"/>
    <p:sldId id="348" r:id="rId13"/>
    <p:sldId id="358" r:id="rId14"/>
    <p:sldId id="359" r:id="rId15"/>
    <p:sldId id="356" r:id="rId16"/>
    <p:sldId id="35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7790BC-2EBD-4537-AE3C-E85D3D53EBF8}">
          <p14:sldIdLst>
            <p14:sldId id="340"/>
            <p14:sldId id="342"/>
            <p14:sldId id="341"/>
            <p14:sldId id="343"/>
            <p14:sldId id="344"/>
            <p14:sldId id="347"/>
            <p14:sldId id="350"/>
            <p14:sldId id="360"/>
            <p14:sldId id="348"/>
            <p14:sldId id="358"/>
            <p14:sldId id="359"/>
            <p14:sldId id="356"/>
            <p14:sldId id="35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0B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CC5B6D-7CD8-4B27-840E-6EFC3B273CCB}" v="106" dt="2024-05-23T17:41:44.531"/>
  </p1510:revLst>
</p1510:revInfo>
</file>

<file path=ppt/tableStyles.xml><?xml version="1.0" encoding="utf-8"?>
<a:tblStyleLst xmlns:a="http://schemas.openxmlformats.org/drawingml/2006/main" def="{1E171933-4619-4E11-9A3F-F7608DF75F80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outlineViewPr>
    <p:cViewPr>
      <p:scale>
        <a:sx n="33" d="100"/>
        <a:sy n="33" d="100"/>
      </p:scale>
      <p:origin x="0" y="-1137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6264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82B951-AFFF-3499-FDE3-02A7F0BD15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E5896A-FCE2-110F-B202-A8E435372D6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69F83-204D-4778-AAD0-A0F851A3AEEE}" type="datetimeFigureOut">
              <a:rPr lang="en-US" smtClean="0"/>
              <a:t>5/23/2024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1BFBA0-47AD-543A-6AE4-769D8F8658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FC355-FEF6-ED8F-8D0E-F362E204A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69D59-B021-49CB-887D-52B8FEE1CE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0690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E3C21-C3CB-4B8D-9033-56C1B3CE75FA}" type="datetimeFigureOut">
              <a:rPr lang="en-US" smtClean="0"/>
              <a:t>5/23/2024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32C3C-A191-48C2-A7E8-9C96AF841A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9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048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64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40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314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118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399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480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93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157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06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355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43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2C3C-A191-48C2-A7E8-9C96AF841A7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7BD38-A805-4B2C-9BDF-D56E94387879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3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7BD38-A805-4B2C-9BDF-D56E94387879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4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7BD38-A805-4B2C-9BDF-D56E94387879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18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7BD38-A805-4B2C-9BDF-D56E94387879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3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7BD38-A805-4B2C-9BDF-D56E94387879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63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7BD38-A805-4B2C-9BDF-D56E94387879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90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7BD38-A805-4B2C-9BDF-D56E94387879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9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7BD38-A805-4B2C-9BDF-D56E94387879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84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7BD38-A805-4B2C-9BDF-D56E94387879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4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ECDFC6B-0742-962E-44A1-19C9C173B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848" y="425303"/>
            <a:ext cx="11305217" cy="6007394"/>
          </a:xfrm>
          <a:prstGeom prst="rect">
            <a:avLst/>
          </a:prstGeom>
          <a:effectLst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001" y="633046"/>
            <a:ext cx="10571998" cy="3366198"/>
          </a:xfrm>
          <a:ln>
            <a:noFill/>
          </a:ln>
          <a:effectLst/>
        </p:spPr>
        <p:txBody>
          <a:bodyPr/>
          <a:lstStyle>
            <a:lvl1pPr algn="ctr">
              <a:defRPr sz="7200" b="1" spc="-300" baseline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7130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ADBC817-DA57-A518-5544-0D3B819C7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5935" y="414670"/>
            <a:ext cx="11320130" cy="60180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873FFF3-C7B6-C678-1B03-17FBD0D5A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174" y="425303"/>
            <a:ext cx="5379242" cy="59834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4217" y="924167"/>
            <a:ext cx="4383156" cy="5009322"/>
          </a:xfrm>
          <a:solidFill>
            <a:schemeClr val="accent1">
              <a:lumMod val="50000"/>
            </a:schemeClr>
          </a:solidFill>
          <a:effectLst>
            <a:outerShdw blurRad="254000" dist="50800" dir="2700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algn="ctr">
              <a:defRPr sz="3600" spc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0FE23B-34E3-BAAF-E01D-BE221B4A94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924512"/>
            <a:ext cx="4750904" cy="5008977"/>
          </a:xfrm>
        </p:spPr>
        <p:txBody>
          <a:bodyPr/>
          <a:lstStyle>
            <a:lvl1pPr marL="0" indent="0">
              <a:buNone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543050" indent="-171450">
              <a:buFont typeface="Arial" panose="020B0604020202020204" pitchFamily="34" charset="0"/>
              <a:buChar char="•"/>
              <a:defRPr/>
            </a:lvl4pPr>
            <a:lvl5pPr marL="20002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4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7BD38-A805-4B2C-9BDF-D56E94387879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79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105E210-05B5-5EA1-C778-30BB3A494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5935" y="419987"/>
            <a:ext cx="11320130" cy="60180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792193-1165-3487-6FB9-133CB518C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90924" y="-2235006"/>
            <a:ext cx="6010147" cy="11320132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001" y="1741064"/>
            <a:ext cx="10571998" cy="1928264"/>
          </a:xfrm>
          <a:ln>
            <a:noFill/>
          </a:ln>
          <a:effectLst/>
        </p:spPr>
        <p:txBody>
          <a:bodyPr/>
          <a:lstStyle>
            <a:lvl1pPr algn="ctr">
              <a:defRPr sz="3600" spc="0" baseline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0000" y="3694102"/>
            <a:ext cx="10572000" cy="896468"/>
          </a:xfrm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93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 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8905615-9FD2-EBB3-89AB-555B373EB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23955" y="414670"/>
            <a:ext cx="7132110" cy="6018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B638DB-3E00-7F4B-D4B7-9D7F09056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0459" y="420624"/>
            <a:ext cx="4183496" cy="601675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0EED07-CDD5-9244-28FA-5195E6795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35934" y="422551"/>
            <a:ext cx="4183495" cy="601014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717" y="924339"/>
            <a:ext cx="3990110" cy="5009322"/>
          </a:xfrm>
          <a:noFill/>
          <a:effectLst/>
        </p:spPr>
        <p:txBody>
          <a:bodyPr anchor="ctr"/>
          <a:lstStyle>
            <a:lvl1pPr algn="ctr">
              <a:defRPr sz="3600" spc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B5AB4E8D-8B32-8B00-8152-856C592BAB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46793" y="924340"/>
            <a:ext cx="5684373" cy="5009322"/>
          </a:xfrm>
          <a:effectLst/>
        </p:spPr>
        <p:txBody>
          <a:bodyPr lIns="0" rIns="0" anchor="ctr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1pPr>
            <a:lvl2pPr marL="457200" indent="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2pPr>
            <a:lvl3pPr marL="914400" indent="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3pPr>
            <a:lvl4pPr marL="1371600" indent="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4pPr>
            <a:lvl5pPr marL="1828800" indent="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33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3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F4A700F-42CA-D7A9-D709-C0017521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5935" y="414670"/>
            <a:ext cx="11320130" cy="6018027"/>
          </a:xfrm>
          <a:prstGeom prst="rect">
            <a:avLst/>
          </a:prstGeom>
          <a:solidFill>
            <a:srgbClr val="F9E0B9"/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61DA139-D8FD-A752-758D-4F836DFB2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353" t="-388" r="-1" b="-254"/>
          <a:stretch/>
        </p:blipFill>
        <p:spPr>
          <a:xfrm rot="16200000" flipH="1">
            <a:off x="210940" y="1589892"/>
            <a:ext cx="5245922" cy="366758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5516" y="1433219"/>
            <a:ext cx="5695102" cy="2092049"/>
          </a:xfrm>
          <a:noFill/>
          <a:effectLst/>
        </p:spPr>
        <p:txBody>
          <a:bodyPr anchor="b"/>
          <a:lstStyle>
            <a:lvl1pPr algn="ctr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96F37D4-7152-EA75-8D7D-D8F7D6DD9C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50099" y="1974707"/>
            <a:ext cx="2907792" cy="2907792"/>
          </a:xfrm>
          <a:solidFill>
            <a:srgbClr val="F9E0B9"/>
          </a:solidFill>
          <a:effectLst/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AFBE5B12-0D10-DA99-093A-2C4FB738B21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496789" y="3525268"/>
            <a:ext cx="5683829" cy="2595429"/>
          </a:xfrm>
          <a:effectLst/>
        </p:spPr>
        <p:txBody>
          <a:bodyPr anchor="t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b="1">
                <a:solidFill>
                  <a:schemeClr val="accent1">
                    <a:lumMod val="50000"/>
                  </a:schemeClr>
                </a:solidFill>
              </a:defRPr>
            </a:lvl1pPr>
            <a:lvl2pPr algn="ctr">
              <a:buClr>
                <a:schemeClr val="accent1">
                  <a:lumMod val="50000"/>
                </a:schemeClr>
              </a:buCl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algn="ctr">
              <a:buClr>
                <a:schemeClr val="accent1">
                  <a:lumMod val="50000"/>
                </a:schemeClr>
              </a:buCl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algn="ctr">
              <a:buClr>
                <a:schemeClr val="accent1">
                  <a:lumMod val="50000"/>
                </a:schemeClr>
              </a:buCl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algn="ctr">
              <a:buClr>
                <a:schemeClr val="accent1">
                  <a:lumMod val="50000"/>
                </a:schemeClr>
              </a:buCl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523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3E625C-F0A4-564D-CEE2-6B3595CEB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61889" y="0"/>
            <a:ext cx="6230111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7445" y="157637"/>
            <a:ext cx="4851694" cy="2190705"/>
          </a:xfrm>
          <a:noFill/>
          <a:effectLst/>
        </p:spPr>
        <p:txBody>
          <a:bodyPr anchor="b"/>
          <a:lstStyle>
            <a:lvl1pPr algn="l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4D8C78-00C3-F3D7-17C3-F1667E463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0999" y="422551"/>
            <a:ext cx="5124893" cy="60101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13E61FD-F54A-5F86-FCED-3BD4C8AA4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353" t="-388" r="-1" b="-254"/>
          <a:stretch/>
        </p:blipFill>
        <p:spPr>
          <a:xfrm flipH="1">
            <a:off x="659106" y="3429000"/>
            <a:ext cx="4589830" cy="27804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F0290F-2D31-F9FB-AD35-B76947AF1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36863" y="776532"/>
            <a:ext cx="3434316" cy="50182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347A5B6-0F99-C044-C209-F3190EEFA3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36663" y="776288"/>
            <a:ext cx="3433762" cy="5018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0E96890F-0832-5087-193F-70CF33DEE0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592615" y="2505979"/>
            <a:ext cx="4837385" cy="3926717"/>
          </a:xfrm>
          <a:effectLst/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marL="742950" indent="-28575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445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4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6DB3CB-355C-968A-7F5F-71E03504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1219200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1D7C89-8451-1944-C2B3-53AADAC99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678" y="422551"/>
            <a:ext cx="4223822" cy="60101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6B15EB-5194-C74B-F881-D3DCBE854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5499" y="422551"/>
            <a:ext cx="7144823" cy="60101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935" y="924339"/>
            <a:ext cx="3990110" cy="5009322"/>
          </a:xfrm>
          <a:noFill/>
          <a:effectLst/>
        </p:spPr>
        <p:txBody>
          <a:bodyPr anchor="ctr"/>
          <a:lstStyle>
            <a:lvl1pPr algn="ctr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7D6637B-A7C5-34FF-5B51-32392DAEABB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153836" y="1371602"/>
            <a:ext cx="6177309" cy="1953489"/>
          </a:xfrm>
          <a:effectLst/>
        </p:spPr>
        <p:txBody>
          <a:bodyPr anchor="t"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7429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87279F-936E-0F41-B533-7990D668D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53836" y="3446156"/>
            <a:ext cx="6177309" cy="0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CDD03AA1-6D53-FEB1-9B22-57C1066DA33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53836" y="3745924"/>
            <a:ext cx="6177309" cy="2238918"/>
          </a:xfrm>
          <a:effectLst/>
        </p:spPr>
        <p:txBody>
          <a:bodyPr anchor="t"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7429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271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176A3-24B8-086B-739F-2B3DCE8BE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6999" y="-2654300"/>
            <a:ext cx="6858000" cy="121666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96EFAA-0851-646A-8758-C20243901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0" y="422551"/>
            <a:ext cx="11424920" cy="60101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001" y="685800"/>
            <a:ext cx="10571998" cy="2983528"/>
          </a:xfrm>
          <a:effectLst/>
        </p:spPr>
        <p:txBody>
          <a:bodyPr/>
          <a:lstStyle>
            <a:lvl1pPr algn="ctr">
              <a:defRPr sz="3600" spc="0" baseline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6751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F4DCF8-BA15-AB79-2D14-040F5A063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5935" y="414670"/>
            <a:ext cx="11320130" cy="60180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22DD7-291D-E347-8A4C-07E31E681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92299" y="-2231063"/>
            <a:ext cx="6007395" cy="1132012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660" y="1017858"/>
            <a:ext cx="10650681" cy="2719255"/>
          </a:xfrm>
          <a:noFill/>
          <a:effectLst/>
        </p:spPr>
        <p:txBody>
          <a:bodyPr anchor="b"/>
          <a:lstStyle>
            <a:lvl1pPr algn="ctr">
              <a:defRPr sz="7200" spc="-300" baseline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0FE23B-34E3-BAAF-E01D-BE221B4A94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0660" y="4042066"/>
            <a:ext cx="10650681" cy="2296843"/>
          </a:xfrm>
          <a:effectLst/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5783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7BD38-A805-4B2C-9BDF-D56E94387879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69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7BD38-A805-4B2C-9BDF-D56E94387879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39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7BD38-A805-4B2C-9BDF-D56E94387879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7BD38-A805-4B2C-9BDF-D56E94387879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3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7BD38-A805-4B2C-9BDF-D56E94387879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36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7BD38-A805-4B2C-9BDF-D56E94387879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25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6F7BD38-A805-4B2C-9BDF-D56E94387879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1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6F7BD38-A805-4B2C-9BDF-D56E94387879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2056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95" r:id="rId1"/>
    <p:sldLayoutId id="2147484196" r:id="rId2"/>
    <p:sldLayoutId id="2147484197" r:id="rId3"/>
    <p:sldLayoutId id="2147484198" r:id="rId4"/>
    <p:sldLayoutId id="2147484199" r:id="rId5"/>
    <p:sldLayoutId id="2147484200" r:id="rId6"/>
    <p:sldLayoutId id="2147484201" r:id="rId7"/>
    <p:sldLayoutId id="2147484202" r:id="rId8"/>
    <p:sldLayoutId id="2147484203" r:id="rId9"/>
    <p:sldLayoutId id="2147484204" r:id="rId10"/>
    <p:sldLayoutId id="2147484205" r:id="rId11"/>
    <p:sldLayoutId id="2147484206" r:id="rId12"/>
    <p:sldLayoutId id="2147484207" r:id="rId13"/>
    <p:sldLayoutId id="2147484208" r:id="rId14"/>
    <p:sldLayoutId id="2147484209" r:id="rId15"/>
    <p:sldLayoutId id="2147484210" r:id="rId16"/>
    <p:sldLayoutId id="2147484211" r:id="rId17"/>
    <p:sldLayoutId id="2147484212" r:id="rId18"/>
    <p:sldLayoutId id="2147484213" r:id="rId19"/>
    <p:sldLayoutId id="2147484214" r:id="rId20"/>
    <p:sldLayoutId id="2147484215" r:id="rId21"/>
    <p:sldLayoutId id="2147484216" r:id="rId22"/>
    <p:sldLayoutId id="2147484218" r:id="rId23"/>
    <p:sldLayoutId id="2147484219" r:id="rId24"/>
    <p:sldLayoutId id="2147484220" r:id="rId25"/>
    <p:sldLayoutId id="2147484225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62A4-2E4B-23FB-9F8B-D54C0F90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Mercedes-Benz G600 Maybach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61869-BB2B-9DA1-D379-9955A54CB927}"/>
              </a:ext>
            </a:extLst>
          </p:cNvPr>
          <p:cNvSpPr txBox="1"/>
          <p:nvPr/>
        </p:nvSpPr>
        <p:spPr>
          <a:xfrm>
            <a:off x="4478593" y="3228945"/>
            <a:ext cx="32348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cap="all" spc="-3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Marketing Strategy Overview</a:t>
            </a:r>
          </a:p>
        </p:txBody>
      </p:sp>
      <p:pic>
        <p:nvPicPr>
          <p:cNvPr id="1026" name="Picture 2" descr="Maybach Logo - Maybach Symbol Meaning And History | Maybach, ? logo, Car  brands">
            <a:extLst>
              <a:ext uri="{FF2B5EF4-FFF2-40B4-BE49-F238E27FC236}">
                <a16:creationId xmlns:a16="http://schemas.microsoft.com/office/drawing/2014/main" id="{678991A4-5D1D-BB08-0A6F-0EEEFC635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122" y="4148935"/>
            <a:ext cx="2919242" cy="211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43277-02C6-7070-6135-7F1B04D1D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01" y="4279770"/>
            <a:ext cx="1854646" cy="185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3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97DFA-9278-9CB6-C5BC-520AB107B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1408176"/>
            <a:ext cx="10571998" cy="722376"/>
          </a:xfrm>
        </p:spPr>
        <p:txBody>
          <a:bodyPr/>
          <a:lstStyle/>
          <a:p>
            <a:pPr lvl="0"/>
            <a:r>
              <a:rPr lang="en-US" dirty="0"/>
              <a:t>Marketing Tactics</a:t>
            </a:r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0C7B56-877C-07FC-D4A6-661337B63E75}"/>
              </a:ext>
            </a:extLst>
          </p:cNvPr>
          <p:cNvSpPr txBox="1"/>
          <p:nvPr/>
        </p:nvSpPr>
        <p:spPr>
          <a:xfrm>
            <a:off x="1247770" y="2413337"/>
            <a:ext cx="96964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Website:</a:t>
            </a:r>
            <a:r>
              <a:rPr lang="en-US" sz="1800" dirty="0"/>
              <a:t> Create a site with high-quality visuals and 360-degree views.</a:t>
            </a:r>
          </a:p>
          <a:p>
            <a:pPr marL="342900" indent="-342900">
              <a:buFont typeface="+mj-lt"/>
              <a:buAutoNum type="arabicPeriod"/>
            </a:pPr>
            <a:endParaRPr lang="en-US" sz="1800" b="1" u="sng" dirty="0"/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Social Media:</a:t>
            </a:r>
            <a:r>
              <a:rPr lang="en-US" sz="1800" dirty="0"/>
              <a:t> Work with influencers and luxury bloggers.</a:t>
            </a:r>
          </a:p>
          <a:p>
            <a:pPr marL="342900" indent="-342900">
              <a:buFont typeface="+mj-lt"/>
              <a:buAutoNum type="arabicPeriod"/>
            </a:pPr>
            <a:endParaRPr lang="en-US" sz="1800" b="1" u="sng" dirty="0"/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Email Marketing:</a:t>
            </a:r>
            <a:r>
              <a:rPr lang="en-US" sz="1800" dirty="0"/>
              <a:t> Send event emails to prospects and customers.</a:t>
            </a:r>
          </a:p>
          <a:p>
            <a:pPr marL="342900" indent="-342900">
              <a:buFont typeface="+mj-lt"/>
              <a:buAutoNum type="arabicPeriod"/>
            </a:pPr>
            <a:endParaRPr lang="en-US" sz="1800" b="1" u="sng" dirty="0"/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Events:</a:t>
            </a:r>
            <a:r>
              <a:rPr lang="en-US" sz="1800" dirty="0"/>
              <a:t> </a:t>
            </a:r>
            <a:r>
              <a:rPr lang="en-US" dirty="0"/>
              <a:t>Host launch events with luxury partners.</a:t>
            </a:r>
          </a:p>
        </p:txBody>
      </p:sp>
    </p:spTree>
    <p:extLst>
      <p:ext uri="{BB962C8B-B14F-4D97-AF65-F5344CB8AC3E}">
        <p14:creationId xmlns:p14="http://schemas.microsoft.com/office/powerpoint/2010/main" val="111114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97DFA-9278-9CB6-C5BC-520AB107B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1399032"/>
            <a:ext cx="10571998" cy="722376"/>
          </a:xfrm>
        </p:spPr>
        <p:txBody>
          <a:bodyPr/>
          <a:lstStyle/>
          <a:p>
            <a:pPr lvl="0"/>
            <a:r>
              <a:rPr lang="en-US" dirty="0"/>
              <a:t>Marketing Tactics</a:t>
            </a:r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0C7B56-877C-07FC-D4A6-661337B63E75}"/>
              </a:ext>
            </a:extLst>
          </p:cNvPr>
          <p:cNvSpPr txBox="1"/>
          <p:nvPr/>
        </p:nvSpPr>
        <p:spPr>
          <a:xfrm>
            <a:off x="1247770" y="2413337"/>
            <a:ext cx="96964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Public Relations:</a:t>
            </a:r>
            <a:r>
              <a:rPr lang="en-US" sz="1800" dirty="0"/>
              <a:t> Work with top auto and luxury publications.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Advertising:</a:t>
            </a:r>
            <a:r>
              <a:rPr lang="en-US" sz="1800" dirty="0"/>
              <a:t> </a:t>
            </a:r>
            <a:r>
              <a:rPr lang="en-US" dirty="0"/>
              <a:t>Place ads in luxury magazines, websites, and social media.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Sales Promotions:</a:t>
            </a:r>
            <a:r>
              <a:rPr lang="en-US" dirty="0"/>
              <a:t> Offer limited-time deals.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Customer Service:</a:t>
            </a:r>
            <a:r>
              <a:rPr lang="en-US" sz="1800" dirty="0"/>
              <a:t> Provide top-notch service.</a:t>
            </a:r>
          </a:p>
        </p:txBody>
      </p:sp>
    </p:spTree>
    <p:extLst>
      <p:ext uri="{BB962C8B-B14F-4D97-AF65-F5344CB8AC3E}">
        <p14:creationId xmlns:p14="http://schemas.microsoft.com/office/powerpoint/2010/main" val="39150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05011-03FC-652B-2538-4EAE68ABF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660" y="2596896"/>
            <a:ext cx="10650681" cy="1140217"/>
          </a:xfrm>
        </p:spPr>
        <p:txBody>
          <a:bodyPr>
            <a:normAutofit fontScale="90000"/>
          </a:bodyPr>
          <a:lstStyle/>
          <a:p>
            <a:pPr lvl="0"/>
            <a:r>
              <a:rPr lang="en-US" sz="72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Any Questions ?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905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05011-03FC-652B-2538-4EAE68ABF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Thank You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A2349-EF0B-F33D-13F9-826241461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Members: </a:t>
            </a: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Taqieldeen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Mohammad 2022/03065</a:t>
            </a: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Seif Ahmed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Hussien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2023/08433</a:t>
            </a: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Mohamed Amr Sabry 2023/00717</a:t>
            </a: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Yousif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ahmed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mohamed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2022/07806</a:t>
            </a:r>
          </a:p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365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0"/>
            <a:ext cx="10571998" cy="1928264"/>
          </a:xfrm>
        </p:spPr>
        <p:txBody>
          <a:bodyPr/>
          <a:lstStyle/>
          <a:p>
            <a:pPr lvl="0"/>
            <a:r>
              <a:rPr lang="en-US"/>
              <a:t>Mission Statement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16AEF-ABBB-D2DD-A297-5819AEB9A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0047" y="1215684"/>
            <a:ext cx="9851904" cy="1928263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The Mercedes-Benz G600 Maybach redefines luxury and performance, combining the rugged G-Class capabilities with Maybach's unparalleled luxury and sophistication.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28188-82BB-62F8-3E5D-2E5E93C17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391" y="2774252"/>
            <a:ext cx="6177216" cy="3475312"/>
          </a:xfrm>
          <a:prstGeom prst="rect">
            <a:avLst/>
          </a:prstGeom>
          <a:effectLst>
            <a:glow rad="63500">
              <a:schemeClr val="bg1">
                <a:alpha val="33000"/>
              </a:schemeClr>
            </a:glow>
            <a:innerShdw blurRad="114300">
              <a:prstClr val="black"/>
            </a:inn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17393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B7740-ED88-9F6A-89FF-4B0DFAAC3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024" y="924512"/>
            <a:ext cx="4383156" cy="5009322"/>
          </a:xfrm>
        </p:spPr>
        <p:txBody>
          <a:bodyPr/>
          <a:lstStyle/>
          <a:p>
            <a:r>
              <a:rPr lang="en-US" dirty="0"/>
              <a:t>Marketing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25282-EE8D-71BA-6317-EECFE33238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b="1" dirty="0"/>
              <a:t>Increase Brand Awareness</a:t>
            </a:r>
            <a:r>
              <a:rPr lang="en-US" dirty="0"/>
              <a:t>: </a:t>
            </a:r>
            <a:r>
              <a:rPr lang="en-US" dirty="0">
                <a:effectLst/>
              </a:rPr>
              <a:t>Achieve a 25% increase in brand recognition within the high-end SUV market over the next year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romanUcPeriod"/>
            </a:pPr>
            <a:endParaRPr lang="en-US" dirty="0"/>
          </a:p>
          <a:p>
            <a:pPr marL="514350" indent="-514350">
              <a:buFont typeface="+mj-lt"/>
              <a:buAutoNum type="romanUcPeriod"/>
            </a:pPr>
            <a:r>
              <a:rPr lang="en-US" b="1" dirty="0"/>
              <a:t>Sales Target</a:t>
            </a:r>
            <a:r>
              <a:rPr lang="en-US" dirty="0"/>
              <a:t>: Sell 99 Units in a year.</a:t>
            </a:r>
          </a:p>
          <a:p>
            <a:pPr marL="514350" indent="-514350">
              <a:buFont typeface="+mj-lt"/>
              <a:buAutoNum type="romanUcPeriod"/>
            </a:pPr>
            <a:endParaRPr lang="en-US" dirty="0"/>
          </a:p>
          <a:p>
            <a:pPr marL="514350" indent="-514350">
              <a:buFont typeface="+mj-lt"/>
              <a:buAutoNum type="romanUcPeriod"/>
            </a:pPr>
            <a:r>
              <a:rPr lang="en-US" b="1" dirty="0"/>
              <a:t>Customer Satisfaction</a:t>
            </a:r>
            <a:r>
              <a:rPr lang="en-US" dirty="0"/>
              <a:t>: Keep our customers 95% satisfied or more.</a:t>
            </a:r>
          </a:p>
          <a:p>
            <a:pPr marL="514350" indent="-514350">
              <a:buFont typeface="+mj-lt"/>
              <a:buAutoNum type="romanUcPeriod"/>
            </a:pPr>
            <a:endParaRPr lang="en-US" dirty="0"/>
          </a:p>
          <a:p>
            <a:pPr marL="514350" indent="-514350">
              <a:buFont typeface="+mj-lt"/>
              <a:buAutoNum type="romanUcPeriod"/>
            </a:pPr>
            <a:r>
              <a:rPr lang="en-US" b="1" dirty="0"/>
              <a:t>Market Penetration</a:t>
            </a:r>
            <a:r>
              <a:rPr lang="en-US" dirty="0"/>
              <a:t>: Get 10% of the high-end SUV market in a year.</a:t>
            </a:r>
          </a:p>
          <a:p>
            <a:pPr marL="514350" indent="-514350">
              <a:buFont typeface="+mj-lt"/>
              <a:buAutoNum type="romanUcPeriod"/>
            </a:pPr>
            <a:endParaRPr lang="en-US" dirty="0"/>
          </a:p>
          <a:p>
            <a:pPr marL="514350" indent="-514350">
              <a:buFont typeface="+mj-lt"/>
              <a:buAutoNum type="romanUcPeriod"/>
            </a:pPr>
            <a:r>
              <a:rPr lang="en-US" b="1" dirty="0"/>
              <a:t>Digital Engagement</a:t>
            </a:r>
            <a:r>
              <a:rPr lang="en-US" dirty="0"/>
              <a:t>: Boost online activity (website visits and social media) by 30% in six months.</a:t>
            </a:r>
          </a:p>
        </p:txBody>
      </p:sp>
    </p:spTree>
    <p:extLst>
      <p:ext uri="{BB962C8B-B14F-4D97-AF65-F5344CB8AC3E}">
        <p14:creationId xmlns:p14="http://schemas.microsoft.com/office/powerpoint/2010/main" val="90992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ECDD0-17F6-3312-AE6D-F7EB95E4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 Mix (Product)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36AA5-9DDA-DA9A-5469-6885A5A84D1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514350" marR="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romanUcPeriod"/>
            </a:pPr>
            <a:r>
              <a:rPr lang="en-US" b="1" i="1" u="sng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Product</a:t>
            </a: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combines the off-road capabilities of the G-Class with Maybach’s luxury features</a:t>
            </a:r>
          </a:p>
          <a:p>
            <a:pPr marL="514350" marR="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romanUcPeriod"/>
            </a:pP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14350" marR="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romanUcPeriod"/>
            </a:pPr>
            <a:r>
              <a:rPr lang="en-US" b="1" i="1" u="sng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Price</a:t>
            </a: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The brand caters to a niche segment who value quality more than the price.</a:t>
            </a:r>
          </a:p>
          <a:p>
            <a:pPr marL="514350" marR="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romanUcPeriod"/>
            </a:pP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14350" marR="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romanUcPeriod"/>
            </a:pPr>
            <a:r>
              <a:rPr lang="en-US" b="1" i="1" u="sng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Place</a:t>
            </a: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available worldwide.</a:t>
            </a:r>
          </a:p>
          <a:p>
            <a:pPr marL="514350" marR="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romanUcPeriod"/>
            </a:pP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14350" marR="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romanUcPeriod"/>
            </a:pPr>
            <a:r>
              <a:rPr lang="en-US" b="1" i="1" u="sng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Promotion</a:t>
            </a: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all media channels for promotion. focusing on exceptional customer experience</a:t>
            </a:r>
          </a:p>
        </p:txBody>
      </p:sp>
    </p:spTree>
    <p:extLst>
      <p:ext uri="{BB962C8B-B14F-4D97-AF65-F5344CB8AC3E}">
        <p14:creationId xmlns:p14="http://schemas.microsoft.com/office/powerpoint/2010/main" val="95907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ECA8A6-26C7-FE2F-5884-A9A565205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077" y="1204222"/>
            <a:ext cx="5695102" cy="605893"/>
          </a:xfrm>
        </p:spPr>
        <p:txBody>
          <a:bodyPr>
            <a:normAutofit fontScale="90000"/>
          </a:bodyPr>
          <a:lstStyle/>
          <a:p>
            <a:r>
              <a:rPr lang="en-US" dirty="0"/>
              <a:t>Positioning</a:t>
            </a:r>
          </a:p>
        </p:txBody>
      </p:sp>
      <p:pic>
        <p:nvPicPr>
          <p:cNvPr id="8" name="Picture Placeholder 7" descr="A green circle with a curled corner">
            <a:extLst>
              <a:ext uri="{FF2B5EF4-FFF2-40B4-BE49-F238E27FC236}">
                <a16:creationId xmlns:a16="http://schemas.microsoft.com/office/drawing/2014/main" id="{8CCCEC06-31A4-216C-78F1-DF37E7A7CC3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/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377941-FDA2-9332-B360-A8C7279918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43454" y="2215528"/>
            <a:ext cx="5683829" cy="2595429"/>
          </a:xfrm>
        </p:spPr>
        <p:txBody>
          <a:bodyPr>
            <a:normAutofit fontScale="55000" lnSpcReduction="20000"/>
          </a:bodyPr>
          <a:lstStyle/>
          <a:p>
            <a:r>
              <a:rPr lang="en-US" sz="3600" cap="all" dirty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The Mercedes-Benz G600 Maybach is a high-end vehicle known for its comfort, powerful performance, unique features, and exclusivity. It's designed to cater to the luxury market.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2D69B4-EC34-5BB9-1117-80090BB09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717" y="1810115"/>
            <a:ext cx="3878555" cy="3000842"/>
          </a:xfrm>
          <a:prstGeom prst="rect">
            <a:avLst/>
          </a:prstGeom>
          <a:effectLst>
            <a:softEdge rad="812800"/>
          </a:effectLst>
        </p:spPr>
      </p:pic>
    </p:spTree>
    <p:extLst>
      <p:ext uri="{BB962C8B-B14F-4D97-AF65-F5344CB8AC3E}">
        <p14:creationId xmlns:p14="http://schemas.microsoft.com/office/powerpoint/2010/main" val="393748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C9C7069E-8095-250E-5EC8-5FE8BAC18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" b="14"/>
          <a:stretch/>
        </p:blipFill>
        <p:spPr>
          <a:xfrm>
            <a:off x="1237351" y="765078"/>
            <a:ext cx="3433762" cy="501808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C28204-2C6C-CA2B-7ACE-709BD219E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443" y="2645485"/>
            <a:ext cx="2045032" cy="12572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Target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F17C7-EFB2-790A-200F-D9BF262619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94215" y="1465641"/>
            <a:ext cx="4837385" cy="392671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u="sng" cap="all" dirty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Demographics</a:t>
            </a:r>
            <a:r>
              <a:rPr lang="en-US" sz="1600" cap="all" dirty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: high-Class individuals aged 35-65.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cap="all" dirty="0">
              <a:ln w="3175" cmpd="sng">
                <a:noFill/>
              </a:ln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u="sng" cap="all" dirty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Geography</a:t>
            </a:r>
            <a:r>
              <a:rPr lang="en-US" sz="1600" cap="all" dirty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: focus on markets in North America, Europe, the Middle East, and Asia.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cap="all" dirty="0">
              <a:ln w="3175" cmpd="sng">
                <a:noFill/>
              </a:ln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u="sng" cap="all" dirty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Psychographics</a:t>
            </a:r>
            <a:r>
              <a:rPr lang="en-US" sz="1600" cap="all" dirty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: People valuing exclusivity, luxury, high performance, and investing in unique, limited items.</a:t>
            </a:r>
          </a:p>
        </p:txBody>
      </p:sp>
    </p:spTree>
    <p:extLst>
      <p:ext uri="{BB962C8B-B14F-4D97-AF65-F5344CB8AC3E}">
        <p14:creationId xmlns:p14="http://schemas.microsoft.com/office/powerpoint/2010/main" val="101441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97DFA-9278-9CB6-C5BC-520AB107B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1335024"/>
            <a:ext cx="10571998" cy="722376"/>
          </a:xfrm>
        </p:spPr>
        <p:txBody>
          <a:bodyPr/>
          <a:lstStyle/>
          <a:p>
            <a:pPr lvl="0"/>
            <a:r>
              <a:rPr lang="en-US" dirty="0"/>
              <a:t>Marketing Funnel</a:t>
            </a:r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0C7B56-877C-07FC-D4A6-661337B63E75}"/>
              </a:ext>
            </a:extLst>
          </p:cNvPr>
          <p:cNvSpPr txBox="1"/>
          <p:nvPr/>
        </p:nvSpPr>
        <p:spPr>
          <a:xfrm>
            <a:off x="1247771" y="2136338"/>
            <a:ext cx="96964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Awareness</a:t>
            </a:r>
            <a:r>
              <a:rPr lang="en-US" dirty="0"/>
              <a:t>: Customers learn about the Mercedes-Benz G600 Maybach through various channels.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Interest</a:t>
            </a:r>
            <a:r>
              <a:rPr lang="en-US" dirty="0"/>
              <a:t>: They research more about the car, visiting the Mercedes-Benz website or reading reviews.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Desire</a:t>
            </a:r>
            <a:r>
              <a:rPr lang="en-US" dirty="0"/>
              <a:t>: They compare the G600 Maybach with other luxury cars and see how it fits their lifestyle.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Action</a:t>
            </a:r>
            <a:r>
              <a:rPr lang="en-US" dirty="0"/>
              <a:t>: They decide to purchase the car. </a:t>
            </a:r>
          </a:p>
        </p:txBody>
      </p:sp>
    </p:spTree>
    <p:extLst>
      <p:ext uri="{BB962C8B-B14F-4D97-AF65-F5344CB8AC3E}">
        <p14:creationId xmlns:p14="http://schemas.microsoft.com/office/powerpoint/2010/main" val="172214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63E25-7402-EAC9-107D-E3C80B967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Customer Journey Maps: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D146A-879C-A0DC-7A0C-2E7729C4D1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53836" y="1380744"/>
            <a:ext cx="6614491" cy="1965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ffectLst/>
              </a:rPr>
              <a:t>1. </a:t>
            </a:r>
            <a:r>
              <a:rPr lang="en-US" b="1" u="sng" dirty="0">
                <a:effectLst/>
              </a:rPr>
              <a:t>Online Purchase Journey</a:t>
            </a:r>
            <a:r>
              <a:rPr lang="en-US" dirty="0">
                <a:effectLst/>
              </a:rPr>
              <a:t>:</a:t>
            </a:r>
          </a:p>
          <a:p>
            <a:r>
              <a:rPr lang="en-US" b="1" dirty="0">
                <a:effectLst/>
              </a:rPr>
              <a:t>Research</a:t>
            </a:r>
            <a:r>
              <a:rPr lang="en-US" dirty="0">
                <a:effectLst/>
              </a:rPr>
              <a:t> </a:t>
            </a:r>
          </a:p>
          <a:p>
            <a:r>
              <a:rPr lang="en-US" b="1" dirty="0">
                <a:effectLst/>
              </a:rPr>
              <a:t>Comparison</a:t>
            </a:r>
            <a:r>
              <a:rPr lang="en-US" dirty="0">
                <a:effectLst/>
              </a:rPr>
              <a:t> </a:t>
            </a:r>
          </a:p>
          <a:p>
            <a:r>
              <a:rPr lang="en-US" b="1" dirty="0">
                <a:effectLst/>
              </a:rPr>
              <a:t>Purchase: </a:t>
            </a:r>
            <a:r>
              <a:rPr lang="en-US" dirty="0">
                <a:effectLst/>
              </a:rPr>
              <a:t>completes the transaction on the Mercedes-Benz website.</a:t>
            </a:r>
          </a:p>
          <a:p>
            <a:endParaRPr lang="en-US" dirty="0">
              <a:effectLst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AFDB5C-106E-88F6-9353-25362AF2CB8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53836" y="3511296"/>
            <a:ext cx="6614491" cy="24223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ffectLst/>
              </a:rPr>
              <a:t>2. </a:t>
            </a:r>
            <a:r>
              <a:rPr lang="en-US" b="1" u="sng" dirty="0">
                <a:effectLst/>
              </a:rPr>
              <a:t>In-Person Purchase Journey</a:t>
            </a:r>
            <a:r>
              <a:rPr lang="en-US" dirty="0">
                <a:effectLst/>
              </a:rPr>
              <a:t>:</a:t>
            </a:r>
          </a:p>
          <a:p>
            <a:r>
              <a:rPr lang="en-US" b="1" dirty="0">
                <a:effectLst/>
              </a:rPr>
              <a:t>Awareness</a:t>
            </a:r>
            <a:endParaRPr lang="en-US" dirty="0">
              <a:effectLst/>
            </a:endParaRPr>
          </a:p>
          <a:p>
            <a:r>
              <a:rPr lang="en-US" b="1" dirty="0">
                <a:effectLst/>
              </a:rPr>
              <a:t>Test Drive</a:t>
            </a:r>
            <a:endParaRPr lang="en-US" dirty="0">
              <a:effectLst/>
            </a:endParaRPr>
          </a:p>
          <a:p>
            <a:r>
              <a:rPr lang="en-US" b="1" dirty="0">
                <a:effectLst/>
              </a:rPr>
              <a:t>Negotiation</a:t>
            </a:r>
            <a:endParaRPr lang="en-US" dirty="0">
              <a:effectLst/>
            </a:endParaRPr>
          </a:p>
          <a:p>
            <a:r>
              <a:rPr lang="en-US" b="1" dirty="0">
                <a:effectLst/>
              </a:rPr>
              <a:t>Purchase: </a:t>
            </a:r>
            <a:r>
              <a:rPr lang="en-US" dirty="0">
                <a:effectLst/>
              </a:rPr>
              <a:t>completes the transaction at the dealership.</a:t>
            </a:r>
          </a:p>
        </p:txBody>
      </p:sp>
    </p:spTree>
    <p:extLst>
      <p:ext uri="{BB962C8B-B14F-4D97-AF65-F5344CB8AC3E}">
        <p14:creationId xmlns:p14="http://schemas.microsoft.com/office/powerpoint/2010/main" val="771309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63E25-7402-EAC9-107D-E3C80B967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Metrics &amp; KPIs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D146A-879C-A0DC-7A0C-2E7729C4D1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53836" y="1764794"/>
            <a:ext cx="6508229" cy="158191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1. </a:t>
            </a:r>
            <a:r>
              <a:rPr lang="en-US" b="1" u="sng" dirty="0"/>
              <a:t>Brand Awareness</a:t>
            </a:r>
            <a:r>
              <a:rPr lang="en-US" dirty="0"/>
              <a:t>: Use surveys and social metrics.</a:t>
            </a:r>
          </a:p>
          <a:p>
            <a:endParaRPr lang="en-US" dirty="0"/>
          </a:p>
          <a:p>
            <a:r>
              <a:rPr lang="en-US" dirty="0"/>
              <a:t>2. </a:t>
            </a:r>
            <a:r>
              <a:rPr lang="en-US" b="1" u="sng" dirty="0"/>
              <a:t>Sales</a:t>
            </a:r>
            <a:r>
              <a:rPr lang="en-US" dirty="0"/>
              <a:t>: Number of units sold.</a:t>
            </a:r>
          </a:p>
          <a:p>
            <a:endParaRPr lang="en-US" dirty="0"/>
          </a:p>
          <a:p>
            <a:r>
              <a:rPr lang="en-US" dirty="0"/>
              <a:t>3. </a:t>
            </a:r>
            <a:r>
              <a:rPr lang="en-US" b="1" u="sng" dirty="0"/>
              <a:t>Customer Satisfaction</a:t>
            </a:r>
            <a:r>
              <a:rPr lang="en-US" dirty="0"/>
              <a:t>: Utilize surveys and feedback.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AFDB5C-106E-88F6-9353-25362AF2CB8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53836" y="3511297"/>
            <a:ext cx="6177309" cy="2238918"/>
          </a:xfrm>
        </p:spPr>
        <p:txBody>
          <a:bodyPr>
            <a:normAutofit/>
          </a:bodyPr>
          <a:lstStyle/>
          <a:p>
            <a:r>
              <a:rPr lang="en-US" dirty="0"/>
              <a:t>4. </a:t>
            </a:r>
            <a:r>
              <a:rPr lang="en-US" b="1" u="sng" dirty="0"/>
              <a:t>Market Share</a:t>
            </a:r>
            <a:r>
              <a:rPr lang="en-US" dirty="0"/>
              <a:t>: </a:t>
            </a:r>
            <a:r>
              <a:rPr lang="en-US" dirty="0">
                <a:effectLst/>
              </a:rPr>
              <a:t>Analyze industry sales data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5. </a:t>
            </a:r>
            <a:r>
              <a:rPr lang="en-US" b="1" u="sng" dirty="0"/>
              <a:t>Digital Engagement</a:t>
            </a:r>
            <a:r>
              <a:rPr lang="en-US" dirty="0"/>
              <a:t>: Check web traffic, social metrics, and ad performance.</a:t>
            </a:r>
          </a:p>
        </p:txBody>
      </p:sp>
    </p:spTree>
    <p:extLst>
      <p:ext uri="{BB962C8B-B14F-4D97-AF65-F5344CB8AC3E}">
        <p14:creationId xmlns:p14="http://schemas.microsoft.com/office/powerpoint/2010/main" val="311780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FC165B4D9BDD4FB9C01D511BD2CBE0" ma:contentTypeVersion="5" ma:contentTypeDescription="Create a new document." ma:contentTypeScope="" ma:versionID="4f40c0a95a984ee83bb8ba9e6f1c1bbb">
  <xsd:schema xmlns:xsd="http://www.w3.org/2001/XMLSchema" xmlns:xs="http://www.w3.org/2001/XMLSchema" xmlns:p="http://schemas.microsoft.com/office/2006/metadata/properties" xmlns:ns3="690360af-40e8-4577-a3fb-122e431a89a7" targetNamespace="http://schemas.microsoft.com/office/2006/metadata/properties" ma:root="true" ma:fieldsID="fe8443ec36bc725bc7321ba0c23e9bfe" ns3:_="">
    <xsd:import namespace="690360af-40e8-4577-a3fb-122e431a89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0360af-40e8-4577-a3fb-122e431a89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90360af-40e8-4577-a3fb-122e431a89a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089A729-9173-4F03-96A0-A8D4BEEC15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0360af-40e8-4577-a3fb-122e431a89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ACCF44-01D5-4C40-9EAC-D3C3683409FE}">
  <ds:schemaRefs>
    <ds:schemaRef ds:uri="http://purl.org/dc/elements/1.1/"/>
    <ds:schemaRef ds:uri="http://www.w3.org/XML/1998/namespace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690360af-40e8-4577-a3fb-122e431a89a7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29F0C84-2C14-4FB8-88C2-9577181F2CC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368</TotalTime>
  <Words>522</Words>
  <Application>Microsoft Office PowerPoint</Application>
  <PresentationFormat>Widescreen</PresentationFormat>
  <Paragraphs>93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Calibri</vt:lpstr>
      <vt:lpstr>Century Gothic</vt:lpstr>
      <vt:lpstr>Mesh</vt:lpstr>
      <vt:lpstr>Mercedes-Benz G600 Maybach</vt:lpstr>
      <vt:lpstr>Mission Statement</vt:lpstr>
      <vt:lpstr>Marketing Objectives</vt:lpstr>
      <vt:lpstr>Marketing Mix (Product)</vt:lpstr>
      <vt:lpstr>Positioning</vt:lpstr>
      <vt:lpstr>Target market</vt:lpstr>
      <vt:lpstr>Marketing Funnel</vt:lpstr>
      <vt:lpstr>Customer Journey Maps:</vt:lpstr>
      <vt:lpstr>Metrics &amp; KPIs</vt:lpstr>
      <vt:lpstr>Marketing Tactics</vt:lpstr>
      <vt:lpstr>Marketing Tactics</vt:lpstr>
      <vt:lpstr>Any Questions 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Mercedes-Benz G600 Maybach</dc:title>
  <dc:creator>Taqieldee  Mohammad</dc:creator>
  <cp:lastModifiedBy>Taqieldee  Mohammad</cp:lastModifiedBy>
  <cp:revision>5</cp:revision>
  <dcterms:created xsi:type="dcterms:W3CDTF">2024-05-20T19:02:00Z</dcterms:created>
  <dcterms:modified xsi:type="dcterms:W3CDTF">2024-05-23T19:29:16Z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0x010100D3FC165B4D9BDD4FB9C01D511BD2CBE0</vt:lpwstr>
  </property>
</Properties>
</file>